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4" r:id="rId1"/>
  </p:sldMasterIdLst>
  <p:notesMasterIdLst>
    <p:notesMasterId r:id="rId14"/>
  </p:notesMasterIdLst>
  <p:sldIdLst>
    <p:sldId id="448" r:id="rId2"/>
    <p:sldId id="435" r:id="rId3"/>
    <p:sldId id="441" r:id="rId4"/>
    <p:sldId id="442" r:id="rId5"/>
    <p:sldId id="447" r:id="rId6"/>
    <p:sldId id="433" r:id="rId7"/>
    <p:sldId id="443" r:id="rId8"/>
    <p:sldId id="445" r:id="rId9"/>
    <p:sldId id="446" r:id="rId10"/>
    <p:sldId id="444" r:id="rId11"/>
    <p:sldId id="434" r:id="rId12"/>
    <p:sldId id="440" r:id="rId13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0000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33CC"/>
    <a:srgbClr val="00FFFF"/>
    <a:srgbClr val="33CCCC"/>
    <a:srgbClr val="FFFFCC"/>
    <a:srgbClr val="CC0099"/>
    <a:srgbClr val="333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1" autoAdjust="0"/>
    <p:restoredTop sz="94684" autoAdjust="0"/>
  </p:normalViewPr>
  <p:slideViewPr>
    <p:cSldViewPr>
      <p:cViewPr varScale="1">
        <p:scale>
          <a:sx n="74" d="100"/>
          <a:sy n="74" d="100"/>
        </p:scale>
        <p:origin x="1224" y="72"/>
      </p:cViewPr>
      <p:guideLst>
        <p:guide orient="horz" pos="2160"/>
        <p:guide pos="2880"/>
      </p:guideLst>
    </p:cSldViewPr>
  </p:slideViewPr>
  <p:outlineViewPr>
    <p:cViewPr>
      <p:scale>
        <a:sx n="40" d="100"/>
        <a:sy n="4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1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C5BE7B9-8C8D-467A-818E-0C9277F2C2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BA3B-54AF-4775-92E9-3096332E2B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4585928"/>
      </p:ext>
    </p:extLst>
  </p:cSld>
  <p:clrMapOvr>
    <a:masterClrMapping/>
  </p:clrMapOvr>
  <p:transition spd="med">
    <p:cover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BE441-BC85-46C7-B050-3E8825D37A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82463"/>
      </p:ext>
    </p:extLst>
  </p:cSld>
  <p:clrMapOvr>
    <a:masterClrMapping/>
  </p:clrMapOvr>
  <p:transition spd="med"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425C9-7128-4704-B410-E421AAD894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0830991"/>
      </p:ext>
    </p:extLst>
  </p:cSld>
  <p:clrMapOvr>
    <a:masterClrMapping/>
  </p:clrMapOvr>
  <p:transition spd="med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09A39-D220-4B13-A40D-0724F04471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2960375"/>
      </p:ext>
    </p:extLst>
  </p:cSld>
  <p:clrMapOvr>
    <a:masterClrMapping/>
  </p:clrMapOvr>
  <p:transition spd="med">
    <p:cover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3D9E6-9A8E-443A-B7F5-F04A169508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3886893"/>
      </p:ext>
    </p:extLst>
  </p:cSld>
  <p:clrMapOvr>
    <a:masterClrMapping/>
  </p:clrMapOvr>
  <p:transition spd="med"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5BC69-14DF-49D3-9EE0-ADE2339D34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490142"/>
      </p:ext>
    </p:extLst>
  </p:cSld>
  <p:clrMapOvr>
    <a:masterClrMapping/>
  </p:clrMapOvr>
  <p:transition spd="med"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24741-1C7C-44BD-B52A-D6C9E4D435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2206781"/>
      </p:ext>
    </p:extLst>
  </p:cSld>
  <p:clrMapOvr>
    <a:masterClrMapping/>
  </p:clrMapOvr>
  <p:transition spd="med"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DFD0B-7F7C-40B8-AA02-BE4F6BF627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366865"/>
      </p:ext>
    </p:extLst>
  </p:cSld>
  <p:clrMapOvr>
    <a:masterClrMapping/>
  </p:clrMapOvr>
  <p:transition spd="med"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D00DD-E2E9-4CE1-BD84-6DA086C6E1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734001"/>
      </p:ext>
    </p:extLst>
  </p:cSld>
  <p:clrMapOvr>
    <a:masterClrMapping/>
  </p:clrMapOvr>
  <p:transition spd="med"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8B334-81F5-40FC-9C48-885DD11415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197657"/>
      </p:ext>
    </p:extLst>
  </p:cSld>
  <p:clrMapOvr>
    <a:masterClrMapping/>
  </p:clrMapOvr>
  <p:transition spd="med"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B51E2-F61C-4876-A1DA-34F406A2AF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8937444"/>
      </p:ext>
    </p:extLst>
  </p:cSld>
  <p:clrMapOvr>
    <a:masterClrMapping/>
  </p:clrMapOvr>
  <p:transition spd="med"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47"/>
            </a:gs>
            <a:gs pos="50000">
              <a:srgbClr val="000099"/>
            </a:gs>
            <a:gs pos="100000">
              <a:srgbClr val="00004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/>
            </a:lvl1pPr>
          </a:lstStyle>
          <a:p>
            <a:pPr>
              <a:defRPr/>
            </a:pPr>
            <a:fld id="{DAF43547-1080-4833-A0D6-B7B9F09857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190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ransition spd="med">
    <p:cover dir="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8115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26671"/>
      </p:ext>
    </p:extLst>
  </p:cSld>
  <p:clrMapOvr>
    <a:masterClrMapping/>
  </p:clrMapOvr>
  <p:transition spd="med">
    <p:cover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64704"/>
            <a:ext cx="8019048" cy="53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5805"/>
      </p:ext>
    </p:extLst>
  </p:cSld>
  <p:clrMapOvr>
    <a:masterClrMapping/>
  </p:clrMapOvr>
  <p:transition spd="med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008" y="116632"/>
            <a:ext cx="90364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微电子器件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次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测试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共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66700" marR="0" lvl="0" indent="-2667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仿宋" panose="02010609060101010101" pitchFamily="49" charset="-122"/>
              <a:cs typeface="+mn-cs"/>
            </a:endParaRPr>
          </a:p>
          <a:p>
            <a:pPr marL="266700" lvl="0" indent="-266700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某高频晶体管的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基区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中性区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宽度</a:t>
            </a:r>
            <a:r>
              <a:rPr lang="en-US" altLang="zh-CN" sz="2000" i="1" kern="100" dirty="0">
                <a:latin typeface="Times New Roman"/>
                <a:ea typeface="仿宋" panose="02010609060101010101" pitchFamily="49" charset="-122"/>
              </a:rPr>
              <a:t>W</a:t>
            </a:r>
            <a:r>
              <a:rPr lang="en-US" altLang="zh-CN" sz="2000" kern="100" baseline="-25000" dirty="0">
                <a:latin typeface="Times New Roman"/>
                <a:ea typeface="仿宋" panose="02010609060101010101" pitchFamily="49" charset="-122"/>
              </a:rPr>
              <a:t>B</a:t>
            </a:r>
            <a:r>
              <a:rPr lang="en-US" altLang="zh-CN" sz="2000" kern="100" dirty="0">
                <a:latin typeface="Times New Roman"/>
                <a:ea typeface="仿宋" panose="02010609060101010101" pitchFamily="49" charset="-122"/>
              </a:rPr>
              <a:t> = 1μm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发射结势垒电容充放电时间常数</a:t>
            </a:r>
            <a:endParaRPr lang="en-US" altLang="zh-CN" sz="2000" kern="100" dirty="0" smtClean="0">
              <a:latin typeface="Times New Roman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66700" lvl="0" indent="-266700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000" i="1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altLang="zh-CN" sz="2000" kern="100" baseline="-25000" dirty="0" err="1" smtClean="0">
                <a:latin typeface="Times New Roman"/>
                <a:ea typeface="仿宋" panose="02010609060101010101" pitchFamily="49" charset="-122"/>
              </a:rPr>
              <a:t>eb</a:t>
            </a:r>
            <a:r>
              <a:rPr lang="en-US" altLang="zh-CN" sz="2000" kern="100" dirty="0" smtClean="0">
                <a:latin typeface="Times New Roman"/>
                <a:ea typeface="仿宋" panose="02010609060101010101" pitchFamily="49" charset="-122"/>
              </a:rPr>
              <a:t> 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</a:rPr>
              <a:t>为</a:t>
            </a:r>
            <a:r>
              <a:rPr lang="en-US" altLang="zh-CN" sz="2000" kern="100" dirty="0" smtClean="0">
                <a:latin typeface="Times New Roman"/>
                <a:ea typeface="仿宋" panose="02010609060101010101" pitchFamily="49" charset="-122"/>
              </a:rPr>
              <a:t>20ps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</a:rPr>
              <a:t>，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基区</a:t>
            </a:r>
            <a:r>
              <a:rPr lang="zh-CN" altLang="zh-CN" sz="200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渡越时间</a:t>
            </a:r>
            <a:r>
              <a:rPr lang="en-US" altLang="zh-CN" sz="2000" i="1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altLang="zh-CN" sz="2000" kern="100" baseline="-25000" dirty="0">
                <a:latin typeface="Times New Roman"/>
                <a:ea typeface="仿宋" panose="02010609060101010101" pitchFamily="49" charset="-122"/>
              </a:rPr>
              <a:t>b</a:t>
            </a:r>
            <a:r>
              <a:rPr lang="en-US" altLang="zh-CN" sz="2000" kern="100" dirty="0">
                <a:latin typeface="Times New Roman"/>
                <a:ea typeface="仿宋" panose="02010609060101010101" pitchFamily="49" charset="-122"/>
              </a:rPr>
              <a:t> = </a:t>
            </a:r>
            <a:r>
              <a:rPr lang="en-US" altLang="zh-CN" sz="2000" kern="100" dirty="0" smtClean="0">
                <a:latin typeface="Times New Roman"/>
                <a:ea typeface="仿宋" panose="02010609060101010101" pitchFamily="49" charset="-122"/>
              </a:rPr>
              <a:t>120ps 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发射结注入效率</a:t>
            </a:r>
            <a:r>
              <a:rPr lang="en-US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en-US" altLang="zh-CN" sz="2000" kern="100" baseline="-250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≈ </a:t>
            </a:r>
            <a:r>
              <a:rPr lang="en-US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 err="1" smtClean="0">
                <a:latin typeface="Times New Roman"/>
                <a:ea typeface="仿宋" panose="02010609060101010101" pitchFamily="49" charset="-122"/>
              </a:rPr>
              <a:t>f</a:t>
            </a:r>
            <a:r>
              <a:rPr lang="en-US" altLang="zh-CN" sz="2000" kern="100" baseline="-25000" dirty="0" err="1" smtClean="0">
                <a:latin typeface="Times New Roman"/>
                <a:ea typeface="仿宋" panose="02010609060101010101" pitchFamily="49" charset="-122"/>
              </a:rPr>
              <a:t>T</a:t>
            </a:r>
            <a:r>
              <a:rPr lang="en-US" altLang="zh-CN" sz="2000" kern="100" dirty="0" smtClean="0">
                <a:latin typeface="Times New Roman"/>
                <a:ea typeface="仿宋" panose="02010609060101010101" pitchFamily="49" charset="-122"/>
              </a:rPr>
              <a:t> </a:t>
            </a:r>
            <a:r>
              <a:rPr lang="en-US" altLang="zh-CN" sz="2000" kern="100" dirty="0">
                <a:latin typeface="Times New Roman"/>
                <a:ea typeface="仿宋" panose="02010609060101010101" pitchFamily="49" charset="-122"/>
              </a:rPr>
              <a:t>= </a:t>
            </a:r>
            <a:r>
              <a:rPr lang="en-US" altLang="zh-CN" sz="2000" kern="100" dirty="0" smtClean="0">
                <a:latin typeface="Times New Roman"/>
                <a:ea typeface="仿宋" panose="02010609060101010101" pitchFamily="49" charset="-122"/>
              </a:rPr>
              <a:t>796MHz 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Times New Roman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66700" lvl="0" indent="-266700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当该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晶体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管</a:t>
            </a:r>
            <a:r>
              <a:rPr lang="zh-CN" altLang="zh-CN" sz="200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基区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中性区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宽度</a:t>
            </a:r>
            <a:r>
              <a:rPr lang="zh-CN" altLang="zh-CN" sz="200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减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 smtClean="0">
                <a:latin typeface="Times New Roman"/>
                <a:ea typeface="仿宋" panose="02010609060101010101" pitchFamily="49" charset="-122"/>
              </a:rPr>
              <a:t>0.5μm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而直流偏置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参数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以及其余结构和</a:t>
            </a:r>
            <a:endParaRPr lang="en-US" altLang="zh-CN" sz="2000" kern="100" dirty="0" smtClean="0">
              <a:latin typeface="Times New Roman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66700" lvl="0" indent="-266700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掺杂参数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都</a:t>
            </a:r>
            <a:r>
              <a:rPr lang="zh-CN" altLang="zh-CN" sz="200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不变时，</a:t>
            </a:r>
            <a:r>
              <a:rPr lang="en-US" altLang="zh-CN" sz="2000" i="1" kern="100" dirty="0" err="1">
                <a:latin typeface="Times New Roman"/>
                <a:ea typeface="仿宋" panose="02010609060101010101" pitchFamily="49" charset="-122"/>
              </a:rPr>
              <a:t>f</a:t>
            </a:r>
            <a:r>
              <a:rPr lang="en-US" altLang="zh-CN" sz="2000" kern="100" baseline="-25000" dirty="0" err="1">
                <a:latin typeface="Times New Roman"/>
                <a:ea typeface="仿宋" panose="02010609060101010101" pitchFamily="49" charset="-122"/>
              </a:rPr>
              <a:t>T</a:t>
            </a:r>
            <a:r>
              <a:rPr lang="zh-CN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变为多少</a:t>
            </a:r>
            <a:r>
              <a:rPr lang="zh-CN" altLang="zh-CN" sz="200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286682079"/>
      </p:ext>
    </p:extLst>
  </p:cSld>
  <p:clrMapOvr>
    <a:masterClrMapping/>
  </p:clrMapOvr>
  <p:transition spd="med"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09" y="0"/>
            <a:ext cx="6579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7522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008" y="-27970"/>
            <a:ext cx="903649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微电子器件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次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测试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共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66700" lvl="0" indent="-266700">
              <a:lnSpc>
                <a:spcPct val="150000"/>
              </a:lnSpc>
              <a:spcAft>
                <a:spcPts val="0"/>
              </a:spcAft>
              <a:defRPr/>
            </a:pPr>
            <a:endParaRPr lang="en-US" altLang="zh-CN" sz="2000" dirty="0" smtClean="0">
              <a:latin typeface="Times New Roman"/>
              <a:ea typeface="仿宋" panose="02010609060101010101" pitchFamily="49" charset="-122"/>
            </a:endParaRPr>
          </a:p>
          <a:p>
            <a:pPr marL="266700" lvl="0" indent="-266700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现有一系列结构相同且集电区足够厚、掺杂分布除了基区掺杂浓度之外均相同</a:t>
            </a:r>
            <a:endParaRPr lang="en-US" altLang="zh-CN" sz="2000" dirty="0" smtClean="0">
              <a:latin typeface="Times New Roman"/>
              <a:ea typeface="仿宋" panose="02010609060101010101" pitchFamily="49" charset="-122"/>
            </a:endParaRPr>
          </a:p>
          <a:p>
            <a:pPr marL="266700" lvl="0" indent="-266700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且保持不变的均匀基区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NPN</a:t>
            </a: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双极管，现测试这批晶体管的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BV</a:t>
            </a:r>
            <a:r>
              <a:rPr lang="en-US" altLang="zh-CN" sz="2000" baseline="-25000" dirty="0" smtClean="0">
                <a:latin typeface="Times New Roman"/>
                <a:ea typeface="仿宋" panose="02010609060101010101" pitchFamily="49" charset="-122"/>
              </a:rPr>
              <a:t>CBO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（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 BV</a:t>
            </a:r>
            <a:r>
              <a:rPr lang="en-US" altLang="zh-CN" sz="2000" baseline="-25000" dirty="0">
                <a:latin typeface="Times New Roman"/>
                <a:ea typeface="仿宋" panose="02010609060101010101" pitchFamily="49" charset="-122"/>
              </a:rPr>
              <a:t>EBO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可</a:t>
            </a: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忽</a:t>
            </a:r>
            <a:endParaRPr lang="en-US" altLang="zh-CN" sz="2000" dirty="0" smtClean="0">
              <a:latin typeface="Times New Roman"/>
              <a:ea typeface="仿宋" panose="02010609060101010101" pitchFamily="49" charset="-122"/>
            </a:endParaRPr>
          </a:p>
          <a:p>
            <a:pPr marL="266700" lvl="0" indent="-266700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略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不计）并</a:t>
            </a: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画出曲线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N</a:t>
            </a:r>
            <a:r>
              <a:rPr lang="en-US" altLang="zh-CN" sz="2000" baseline="-25000" dirty="0" smtClean="0">
                <a:latin typeface="Times New Roman"/>
                <a:ea typeface="仿宋" panose="02010609060101010101" pitchFamily="49" charset="-122"/>
              </a:rPr>
              <a:t>B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~BV</a:t>
            </a:r>
            <a:r>
              <a:rPr lang="en-US" altLang="zh-CN" sz="2000" baseline="-25000" dirty="0" smtClean="0">
                <a:latin typeface="Times New Roman"/>
                <a:ea typeface="仿宋" panose="02010609060101010101" pitchFamily="49" charset="-122"/>
              </a:rPr>
              <a:t>CBO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如下图所示</a:t>
            </a: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。假定硅材料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的雪崩击穿临界</a:t>
            </a: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电场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E</a:t>
            </a:r>
            <a:r>
              <a:rPr lang="en-US" altLang="zh-CN" sz="2000" baseline="-25000" dirty="0" smtClean="0">
                <a:latin typeface="Times New Roman"/>
                <a:ea typeface="仿宋" panose="02010609060101010101" pitchFamily="49" charset="-122"/>
              </a:rPr>
              <a:t>C</a:t>
            </a:r>
          </a:p>
          <a:p>
            <a:pPr marL="266700" lvl="0" indent="-266700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为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3.2×10</a:t>
            </a:r>
            <a:r>
              <a:rPr lang="en-US" altLang="zh-CN" sz="2000" baseline="30000" dirty="0" smtClean="0">
                <a:latin typeface="Times New Roman"/>
                <a:ea typeface="仿宋" panose="02010609060101010101" pitchFamily="49" charset="-122"/>
              </a:rPr>
              <a:t>5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V/cm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且</a:t>
            </a: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与掺杂浓度无关并保持不变，硅介电常数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为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1×10</a:t>
            </a:r>
            <a:r>
              <a:rPr lang="en-US" altLang="zh-CN" sz="2000" baseline="30000" dirty="0" smtClean="0">
                <a:latin typeface="Times New Roman"/>
                <a:ea typeface="仿宋" panose="02010609060101010101" pitchFamily="49" charset="-122"/>
              </a:rPr>
              <a:t>-12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F/cm</a:t>
            </a: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，</a:t>
            </a:r>
            <a:r>
              <a:rPr lang="zh-CN" altLang="en-US" sz="2000" kern="100" noProof="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试</a:t>
            </a:r>
            <a:endParaRPr lang="en-US" altLang="zh-CN" sz="2000" kern="100" noProof="0" dirty="0" smtClean="0">
              <a:latin typeface="Times New Roman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66700" lvl="0" indent="-266700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000" kern="100" noProof="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求当基区掺杂浓度</a:t>
            </a:r>
            <a:r>
              <a:rPr lang="zh-CN" altLang="en-US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分别</a:t>
            </a:r>
            <a:r>
              <a:rPr lang="zh-CN" altLang="en-US" sz="2000" kern="100" noProof="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noProof="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5e15</a:t>
            </a:r>
            <a:r>
              <a:rPr lang="zh-CN" altLang="en-US" sz="2000" kern="100" noProof="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noProof="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5e17</a:t>
            </a:r>
            <a:r>
              <a:rPr lang="zh-CN" altLang="en-US" sz="2000" kern="100" noProof="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时的</a:t>
            </a:r>
            <a:r>
              <a:rPr lang="en-US" altLang="zh-CN" sz="2000" kern="100" noProof="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BV</a:t>
            </a:r>
            <a:r>
              <a:rPr lang="en-US" altLang="zh-CN" sz="2000" kern="100" baseline="-25000" noProof="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CB</a:t>
            </a:r>
            <a:r>
              <a:rPr lang="en-US" altLang="zh-CN" sz="2000" kern="100" baseline="-250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 </a:t>
            </a: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。</a:t>
            </a:r>
            <a:endParaRPr kumimoji="1" lang="zh-CN" altLang="zh-CN" sz="2000" b="1" i="0" u="none" strike="noStrike" kern="1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30555"/>
              </p:ext>
            </p:extLst>
          </p:nvPr>
        </p:nvGraphicFramePr>
        <p:xfrm>
          <a:off x="3563888" y="3429000"/>
          <a:ext cx="4898016" cy="3435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Graph" r:id="rId3" imgW="4859601" imgH="3408122" progId="Origin50.Graph">
                  <p:embed/>
                </p:oleObj>
              </mc:Choice>
              <mc:Fallback>
                <p:oleObj name="Graph" r:id="rId3" imgW="4859601" imgH="3408122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3888" y="3429000"/>
                        <a:ext cx="4898016" cy="3435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7794851"/>
      </p:ext>
    </p:extLst>
  </p:cSld>
  <p:clrMapOvr>
    <a:masterClrMapping/>
  </p:clrMapOvr>
  <p:transition spd="med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8110476" cy="5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27022"/>
      </p:ext>
    </p:extLst>
  </p:cSld>
  <p:clrMapOvr>
    <a:masterClrMapping/>
  </p:clrMapOvr>
  <p:transition spd="med"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8476190" cy="53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24816"/>
      </p:ext>
    </p:extLst>
  </p:cSld>
  <p:clrMapOvr>
    <a:masterClrMapping/>
  </p:clrMapOvr>
  <p:transition spd="med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8640"/>
            <a:ext cx="6025143" cy="65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2362"/>
      </p:ext>
    </p:extLst>
  </p:cSld>
  <p:clrMapOvr>
    <a:masterClrMapping/>
  </p:clrMapOvr>
  <p:transition spd="med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6632"/>
            <a:ext cx="907199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-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微电子器件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次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测试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共</a:t>
            </a:r>
            <a:r>
              <a:rPr kumimoji="1" lang="en-US" altLang="zh-CN" sz="3200" b="1" i="0" u="none" strike="noStrike" kern="1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zh-CN" altLang="en-US" sz="3200" b="1" i="0" u="none" strike="noStrike" kern="1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题</a:t>
            </a:r>
            <a:r>
              <a:rPr kumimoji="1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000" b="1" i="0" u="none" strike="noStrike" kern="1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66700" lvl="0" indent="-266700" algn="just">
              <a:lnSpc>
                <a:spcPct val="150000"/>
              </a:lnSpc>
              <a:spcAft>
                <a:spcPts val="0"/>
              </a:spcAft>
              <a:defRPr/>
            </a:pPr>
            <a:endParaRPr lang="en-US" altLang="zh-CN" sz="2000" kern="100" dirty="0">
              <a:latin typeface="+mn-lt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某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NPN</a:t>
            </a: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双极管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基区</a:t>
            </a:r>
            <a:r>
              <a:rPr lang="en-US" altLang="zh-CN" sz="2000" dirty="0" smtClean="0">
                <a:latin typeface="+mn-lt"/>
                <a:ea typeface="仿宋" panose="02010609060101010101" pitchFamily="49" charset="-122"/>
              </a:rPr>
              <a:t>W</a:t>
            </a:r>
            <a:r>
              <a:rPr lang="en-US" altLang="zh-CN" sz="2000" baseline="-25000" dirty="0" smtClean="0">
                <a:latin typeface="+mn-lt"/>
                <a:ea typeface="仿宋" panose="02010609060101010101" pitchFamily="49" charset="-122"/>
              </a:rPr>
              <a:t>B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为</a:t>
            </a:r>
            <a:r>
              <a:rPr lang="en-US" altLang="zh-CN" sz="2000" dirty="0" smtClean="0">
                <a:latin typeface="+mn-lt"/>
                <a:ea typeface="仿宋" panose="02010609060101010101" pitchFamily="49" charset="-122"/>
              </a:rPr>
              <a:t>2μm</a:t>
            </a: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，掺杂浓度为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2×10</a:t>
            </a:r>
            <a:r>
              <a:rPr lang="en-US" altLang="zh-CN" sz="2000" baseline="30000" dirty="0">
                <a:latin typeface="+mn-lt"/>
                <a:ea typeface="仿宋" panose="02010609060101010101" pitchFamily="49" charset="-122"/>
              </a:rPr>
              <a:t>16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/cm</a:t>
            </a:r>
            <a:r>
              <a:rPr lang="en-US" altLang="zh-CN" sz="2000" baseline="30000" dirty="0">
                <a:latin typeface="+mn-lt"/>
                <a:ea typeface="仿宋" panose="02010609060101010101" pitchFamily="49" charset="-122"/>
              </a:rPr>
              <a:t>3</a:t>
            </a: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，集电区的厚度为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20μm</a:t>
            </a: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，掺杂浓度为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1×10</a:t>
            </a:r>
            <a:r>
              <a:rPr lang="en-US" altLang="zh-CN" sz="2000" baseline="30000" dirty="0">
                <a:latin typeface="+mn-lt"/>
                <a:ea typeface="仿宋" panose="02010609060101010101" pitchFamily="49" charset="-122"/>
              </a:rPr>
              <a:t>15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/cm</a:t>
            </a:r>
            <a:r>
              <a:rPr lang="en-US" altLang="zh-CN" sz="2000" baseline="30000" dirty="0">
                <a:latin typeface="+mn-lt"/>
                <a:ea typeface="仿宋" panose="02010609060101010101" pitchFamily="49" charset="-122"/>
              </a:rPr>
              <a:t>3</a:t>
            </a: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，硅材料的雪崩击穿临界电场为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2×10</a:t>
            </a:r>
            <a:r>
              <a:rPr lang="en-US" altLang="zh-CN" sz="2000" baseline="30000" dirty="0">
                <a:latin typeface="+mn-lt"/>
                <a:ea typeface="仿宋" panose="02010609060101010101" pitchFamily="49" charset="-122"/>
              </a:rPr>
              <a:t>5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V/cm</a:t>
            </a: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，硅介电常数为</a:t>
            </a:r>
            <a:r>
              <a:rPr lang="en-US" altLang="zh-CN" sz="2000" dirty="0" smtClean="0">
                <a:latin typeface="+mn-lt"/>
                <a:ea typeface="仿宋" panose="02010609060101010101" pitchFamily="49" charset="-122"/>
              </a:rPr>
              <a:t>1×10</a:t>
            </a:r>
            <a:r>
              <a:rPr lang="en-US" altLang="zh-CN" sz="2000" baseline="30000" dirty="0" smtClean="0">
                <a:latin typeface="+mn-lt"/>
                <a:ea typeface="仿宋" panose="02010609060101010101" pitchFamily="49" charset="-122"/>
              </a:rPr>
              <a:t>-12</a:t>
            </a:r>
            <a:r>
              <a:rPr lang="en-US" altLang="zh-CN" sz="2000" dirty="0" smtClean="0">
                <a:latin typeface="+mn-lt"/>
                <a:ea typeface="仿宋" panose="02010609060101010101" pitchFamily="49" charset="-122"/>
              </a:rPr>
              <a:t>F/cm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，共基极电流放大系数</a:t>
            </a:r>
            <a:r>
              <a:rPr lang="en-US" altLang="zh-CN" sz="2000" dirty="0" smtClean="0">
                <a:latin typeface="+mn-lt"/>
                <a:ea typeface="仿宋" panose="02010609060101010101" pitchFamily="49" charset="-122"/>
              </a:rPr>
              <a:t>α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为</a:t>
            </a:r>
            <a:r>
              <a:rPr lang="en-US" altLang="zh-CN" sz="2000" dirty="0" smtClean="0">
                <a:latin typeface="+mn-lt"/>
                <a:ea typeface="仿宋" panose="02010609060101010101" pitchFamily="49" charset="-122"/>
              </a:rPr>
              <a:t>0.992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（</a:t>
            </a:r>
            <a:r>
              <a:rPr lang="zh-CN" altLang="en-US" sz="200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发射结注入效率</a:t>
            </a:r>
            <a:r>
              <a:rPr lang="en-US" altLang="zh-CN" sz="2000" kern="1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γ</a:t>
            </a:r>
            <a:r>
              <a:rPr lang="en-US" altLang="zh-CN" sz="2000" kern="100" baseline="-25000" dirty="0" smtClean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≈ </a:t>
            </a:r>
            <a:r>
              <a:rPr lang="en-US" altLang="zh-CN" sz="2000" kern="100" dirty="0">
                <a:latin typeface="Times New Roman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）。假定</a:t>
            </a:r>
            <a:r>
              <a:rPr lang="en-US" altLang="zh-CN" sz="2000" dirty="0" smtClean="0">
                <a:latin typeface="+mn-lt"/>
                <a:ea typeface="仿宋" panose="02010609060101010101" pitchFamily="49" charset="-122"/>
              </a:rPr>
              <a:t>BV</a:t>
            </a:r>
            <a:r>
              <a:rPr lang="en-US" altLang="zh-CN" sz="2000" baseline="-25000" dirty="0" smtClean="0">
                <a:latin typeface="+mn-lt"/>
                <a:ea typeface="仿宋" panose="02010609060101010101" pitchFamily="49" charset="-122"/>
              </a:rPr>
              <a:t>EBO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可忽略不计，所有电极直接接触的半导体薄层（厚度忽略不计）均为重掺杂。试</a:t>
            </a: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求：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）该双极管的</a:t>
            </a:r>
            <a:r>
              <a:rPr lang="en-US" altLang="zh-CN" sz="2000" dirty="0" smtClean="0">
                <a:latin typeface="+mn-lt"/>
                <a:ea typeface="仿宋" panose="02010609060101010101" pitchFamily="49" charset="-122"/>
              </a:rPr>
              <a:t>BV</a:t>
            </a:r>
            <a:r>
              <a:rPr lang="en-US" altLang="zh-CN" sz="2000" baseline="-25000" dirty="0" smtClean="0">
                <a:latin typeface="+mn-lt"/>
                <a:ea typeface="仿宋" panose="02010609060101010101" pitchFamily="49" charset="-122"/>
              </a:rPr>
              <a:t>CBO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和</a:t>
            </a:r>
            <a:r>
              <a:rPr lang="en-US" altLang="zh-CN" sz="2000" dirty="0" smtClean="0">
                <a:latin typeface="+mn-lt"/>
                <a:ea typeface="仿宋" panose="02010609060101010101" pitchFamily="49" charset="-122"/>
              </a:rPr>
              <a:t>BV</a:t>
            </a:r>
            <a:r>
              <a:rPr lang="en-US" altLang="zh-CN" sz="2000" baseline="-25000" dirty="0" smtClean="0">
                <a:latin typeface="+mn-lt"/>
                <a:ea typeface="仿宋" panose="02010609060101010101" pitchFamily="49" charset="-122"/>
              </a:rPr>
              <a:t>CEO 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；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）当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基区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W</a:t>
            </a:r>
            <a:r>
              <a:rPr lang="en-US" altLang="zh-CN" sz="2000" baseline="-25000" dirty="0">
                <a:latin typeface="Times New Roman"/>
                <a:ea typeface="仿宋" panose="02010609060101010101" pitchFamily="49" charset="-122"/>
              </a:rPr>
              <a:t>B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不变</a:t>
            </a: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，集电区厚度变为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10μm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时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的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BV</a:t>
            </a:r>
            <a:r>
              <a:rPr lang="en-US" altLang="zh-CN" sz="2000" baseline="-25000" dirty="0">
                <a:latin typeface="Times New Roman"/>
                <a:ea typeface="仿宋" panose="02010609060101010101" pitchFamily="49" charset="-122"/>
              </a:rPr>
              <a:t>CBO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和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BV</a:t>
            </a:r>
            <a:r>
              <a:rPr lang="en-US" altLang="zh-CN" sz="2000" baseline="-25000" dirty="0">
                <a:latin typeface="Times New Roman"/>
                <a:ea typeface="仿宋" panose="02010609060101010101" pitchFamily="49" charset="-122"/>
              </a:rPr>
              <a:t>CEO 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；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3</a:t>
            </a:r>
            <a:r>
              <a:rPr lang="zh-CN" altLang="en-US" sz="2000" dirty="0">
                <a:latin typeface="+mn-lt"/>
                <a:ea typeface="仿宋" panose="02010609060101010101" pitchFamily="49" charset="-122"/>
              </a:rPr>
              <a:t>）当集电区厚度不变，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基区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W</a:t>
            </a:r>
            <a:r>
              <a:rPr lang="en-US" altLang="zh-CN" sz="2000" baseline="-25000" dirty="0">
                <a:latin typeface="Times New Roman"/>
                <a:ea typeface="仿宋" panose="02010609060101010101" pitchFamily="49" charset="-122"/>
              </a:rPr>
              <a:t>B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变为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1.0</a:t>
            </a:r>
            <a:r>
              <a:rPr lang="en-US" altLang="zh-CN" sz="2000" dirty="0" smtClean="0">
                <a:latin typeface="+mn-lt"/>
                <a:ea typeface="仿宋" panose="02010609060101010101" pitchFamily="49" charset="-122"/>
              </a:rPr>
              <a:t>μm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时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的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BV</a:t>
            </a:r>
            <a:r>
              <a:rPr lang="en-US" altLang="zh-CN" sz="2000" baseline="-25000" dirty="0">
                <a:latin typeface="Times New Roman"/>
                <a:ea typeface="仿宋" panose="02010609060101010101" pitchFamily="49" charset="-122"/>
              </a:rPr>
              <a:t>CBO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和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BV</a:t>
            </a:r>
            <a:r>
              <a:rPr lang="en-US" altLang="zh-CN" sz="2000" baseline="-25000" dirty="0">
                <a:latin typeface="Times New Roman"/>
                <a:ea typeface="仿宋" panose="02010609060101010101" pitchFamily="49" charset="-122"/>
              </a:rPr>
              <a:t>CEO </a:t>
            </a:r>
            <a:r>
              <a:rPr lang="zh-CN" altLang="en-US" sz="2000" dirty="0" smtClean="0">
                <a:latin typeface="+mn-lt"/>
                <a:ea typeface="仿宋" panose="02010609060101010101" pitchFamily="49" charset="-122"/>
              </a:rPr>
              <a:t>；</a:t>
            </a:r>
            <a:endParaRPr lang="en-US" altLang="zh-CN" sz="2000" dirty="0" smtClean="0">
              <a:latin typeface="+mn-lt"/>
              <a:ea typeface="仿宋" panose="02010609060101010101" pitchFamily="49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（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4</a:t>
            </a: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）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当集电区厚度不变，基区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W</a:t>
            </a:r>
            <a:r>
              <a:rPr lang="en-US" altLang="zh-CN" sz="2000" baseline="-25000" dirty="0">
                <a:latin typeface="Times New Roman"/>
                <a:ea typeface="仿宋" panose="02010609060101010101" pitchFamily="49" charset="-122"/>
              </a:rPr>
              <a:t>B</a:t>
            </a:r>
            <a:r>
              <a:rPr lang="zh-CN" altLang="en-US" sz="2000" dirty="0" smtClean="0">
                <a:latin typeface="Times New Roman"/>
                <a:ea typeface="仿宋" panose="02010609060101010101" pitchFamily="49" charset="-122"/>
              </a:rPr>
              <a:t>变为</a:t>
            </a:r>
            <a:r>
              <a:rPr lang="en-US" altLang="zh-CN" sz="2000" dirty="0" smtClean="0">
                <a:latin typeface="+mn-lt"/>
                <a:ea typeface="仿宋" panose="02010609060101010101" pitchFamily="49" charset="-122"/>
              </a:rPr>
              <a:t>0.5</a:t>
            </a:r>
            <a:r>
              <a:rPr lang="en-US" altLang="zh-CN" sz="2000" dirty="0" smtClean="0">
                <a:latin typeface="Times New Roman"/>
                <a:ea typeface="仿宋" panose="02010609060101010101" pitchFamily="49" charset="-122"/>
              </a:rPr>
              <a:t>μm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时的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BV</a:t>
            </a:r>
            <a:r>
              <a:rPr lang="en-US" altLang="zh-CN" sz="2000" baseline="-25000" dirty="0">
                <a:latin typeface="Times New Roman"/>
                <a:ea typeface="仿宋" panose="02010609060101010101" pitchFamily="49" charset="-122"/>
              </a:rPr>
              <a:t>CBO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和</a:t>
            </a:r>
            <a:r>
              <a:rPr lang="en-US" altLang="zh-CN" sz="2000" dirty="0">
                <a:latin typeface="Times New Roman"/>
                <a:ea typeface="仿宋" panose="02010609060101010101" pitchFamily="49" charset="-122"/>
              </a:rPr>
              <a:t>BV</a:t>
            </a:r>
            <a:r>
              <a:rPr lang="en-US" altLang="zh-CN" sz="2000" baseline="-25000" dirty="0">
                <a:latin typeface="Times New Roman"/>
                <a:ea typeface="仿宋" panose="02010609060101010101" pitchFamily="49" charset="-122"/>
              </a:rPr>
              <a:t>CEO </a:t>
            </a:r>
            <a:r>
              <a:rPr lang="zh-CN" altLang="en-US" sz="2000" dirty="0">
                <a:latin typeface="Times New Roman"/>
                <a:ea typeface="仿宋" panose="02010609060101010101" pitchFamily="49" charset="-122"/>
              </a:rPr>
              <a:t>。</a:t>
            </a:r>
            <a:endParaRPr lang="zh-CN" altLang="zh-CN" sz="2000" dirty="0">
              <a:latin typeface="Times New Roman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zh-CN" sz="2000" dirty="0">
              <a:latin typeface="+mn-lt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263395"/>
      </p:ext>
    </p:extLst>
  </p:cSld>
  <p:clrMapOvr>
    <a:masterClrMapping/>
  </p:clrMapOvr>
  <p:transition spd="med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4868"/>
            <a:ext cx="8445714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73545"/>
      </p:ext>
    </p:extLst>
  </p:cSld>
  <p:clrMapOvr>
    <a:masterClrMapping/>
  </p:clrMapOvr>
  <p:transition spd="med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7805714" cy="4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62060"/>
      </p:ext>
    </p:extLst>
  </p:cSld>
  <p:clrMapOvr>
    <a:masterClrMapping/>
  </p:clrMapOvr>
  <p:transition spd="med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6632"/>
            <a:ext cx="7897143" cy="6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59823"/>
      </p:ext>
    </p:extLst>
  </p:cSld>
  <p:clrMapOvr>
    <a:masterClrMapping/>
  </p:clrMapOvr>
  <p:transition spd="med">
    <p:cover dir="d"/>
  </p:transition>
</p:sld>
</file>

<file path=ppt/theme/theme1.xml><?xml version="1.0" encoding="utf-8"?>
<a:theme xmlns:a="http://schemas.openxmlformats.org/drawingml/2006/main" name="默认设计模板">
  <a:themeElements>
    <a:clrScheme name="默认设计模板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D:\Microsoft Office\Templates\Presentation Designs\Lock And Key.pot</Template>
  <TotalTime>9767</TotalTime>
  <Words>346</Words>
  <Application>Microsoft Office PowerPoint</Application>
  <PresentationFormat>全屏显示(4:3)</PresentationFormat>
  <Paragraphs>20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仿宋</vt:lpstr>
      <vt:lpstr>宋体</vt:lpstr>
      <vt:lpstr>Symbol</vt:lpstr>
      <vt:lpstr>Tahoma</vt:lpstr>
      <vt:lpstr>Times New Roman</vt:lpstr>
      <vt:lpstr>默认设计模板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320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PowerPoint演示文稿</dc:title>
  <dc:creator>ZQZ</dc:creator>
  <cp:lastModifiedBy>JIANGUO ZHANG</cp:lastModifiedBy>
  <cp:revision>1302</cp:revision>
  <dcterms:created xsi:type="dcterms:W3CDTF">1997-10-01T02:22:15Z</dcterms:created>
  <dcterms:modified xsi:type="dcterms:W3CDTF">2024-06-06T00:14:59Z</dcterms:modified>
</cp:coreProperties>
</file>